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6"/>
  </p:handoutMasterIdLst>
  <p:sldIdLst>
    <p:sldId id="256" r:id="rId2"/>
    <p:sldId id="258" r:id="rId3"/>
    <p:sldId id="264" r:id="rId4"/>
    <p:sldId id="260" r:id="rId5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374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en-US"/>
          </a:p>
        </p:txBody>
      </p:sp>
      <p:sp>
        <p:nvSpPr>
          <p:cNvPr id="122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122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C6B21D0C-3E28-4B5E-897A-0CAED8342CA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5005069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9666BB5-0AAC-433A-8780-9E2F4E8FB9E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400144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F3C4697-2128-4816-90A7-46212CE4DE2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892478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E1A1FC-409E-4B87-90E7-3A71D57AA0C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231567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540AED1-BC45-44FA-8650-E266C00A58F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454713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FD38C3-8CFE-4ACA-8327-AF77B4BF74C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97483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00125FF-A891-4AC7-A7B5-A0A22A34C22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490810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25AAB4-76C4-4AEF-90BB-C74EDAF0CCC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882226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79C6DB2-BBAB-43BC-82D0-CB2B8265838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647526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4EA09F2-0097-45D4-BE52-1A5C571FA17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966462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FD4A0EE-A849-4FB1-9484-D7261FC0B56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357646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624A06D-3D4C-4B77-A401-E1151C7BFEA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188983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5EC2753B-7015-4AC4-BBDC-A63BD47AF330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>
          <a:xfrm>
            <a:off x="0" y="76200"/>
            <a:ext cx="9144000" cy="1143000"/>
          </a:xfrm>
        </p:spPr>
        <p:txBody>
          <a:bodyPr/>
          <a:lstStyle/>
          <a:p>
            <a:pPr algn="l"/>
            <a:r>
              <a:rPr lang="en-US" altLang="en-US" sz="3400" dirty="0">
                <a:solidFill>
                  <a:srgbClr val="008000"/>
                </a:solidFill>
              </a:rPr>
              <a:t>Me </a:t>
            </a:r>
            <a:r>
              <a:rPr lang="en-US" altLang="en-US" sz="3400" dirty="0" err="1">
                <a:solidFill>
                  <a:srgbClr val="008000"/>
                </a:solidFill>
              </a:rPr>
              <a:t>llamo</a:t>
            </a:r>
            <a:r>
              <a:rPr lang="en-US" altLang="en-US" sz="3400" dirty="0">
                <a:solidFill>
                  <a:srgbClr val="008000"/>
                </a:solidFill>
              </a:rPr>
              <a:t> ___________ 	      </a:t>
            </a:r>
            <a:r>
              <a:rPr lang="en-US" altLang="en-US" sz="3400" dirty="0" err="1">
                <a:solidFill>
                  <a:srgbClr val="008000"/>
                </a:solidFill>
              </a:rPr>
              <a:t>Clase</a:t>
            </a:r>
            <a:r>
              <a:rPr lang="en-US" altLang="en-US" sz="3400" dirty="0">
                <a:solidFill>
                  <a:srgbClr val="008000"/>
                </a:solidFill>
              </a:rPr>
              <a:t> </a:t>
            </a:r>
            <a:r>
              <a:rPr lang="en-US" altLang="en-US" sz="3400" dirty="0" smtClean="0">
                <a:solidFill>
                  <a:srgbClr val="008000"/>
                </a:solidFill>
              </a:rPr>
              <a:t>7</a:t>
            </a:r>
            <a:r>
              <a:rPr lang="en-US" altLang="en-US" sz="3400" dirty="0" smtClean="0">
                <a:solidFill>
                  <a:srgbClr val="008000"/>
                </a:solidFill>
              </a:rPr>
              <a:t>02</a:t>
            </a:r>
            <a:r>
              <a:rPr lang="en-US" altLang="en-US" sz="3400" dirty="0">
                <a:solidFill>
                  <a:srgbClr val="008000"/>
                </a:solidFill>
              </a:rPr>
              <a:t/>
            </a:r>
            <a:br>
              <a:rPr lang="en-US" altLang="en-US" sz="3400" dirty="0">
                <a:solidFill>
                  <a:srgbClr val="008000"/>
                </a:solidFill>
              </a:rPr>
            </a:br>
            <a:r>
              <a:rPr lang="en-US" altLang="en-US" sz="3400" dirty="0">
                <a:solidFill>
                  <a:srgbClr val="008000"/>
                </a:solidFill>
              </a:rPr>
              <a:t>La </a:t>
            </a:r>
            <a:r>
              <a:rPr lang="en-US" altLang="en-US" sz="3400" dirty="0" err="1">
                <a:solidFill>
                  <a:srgbClr val="008000"/>
                </a:solidFill>
              </a:rPr>
              <a:t>fecha</a:t>
            </a:r>
            <a:r>
              <a:rPr lang="en-US" altLang="en-US" sz="3400" dirty="0">
                <a:solidFill>
                  <a:srgbClr val="008000"/>
                </a:solidFill>
              </a:rPr>
              <a:t> </a:t>
            </a:r>
            <a:r>
              <a:rPr lang="en-US" altLang="en-US" sz="3400" dirty="0" err="1">
                <a:solidFill>
                  <a:srgbClr val="008000"/>
                </a:solidFill>
              </a:rPr>
              <a:t>es</a:t>
            </a:r>
            <a:r>
              <a:rPr lang="en-US" altLang="en-US" sz="3400" dirty="0">
                <a:solidFill>
                  <a:srgbClr val="008000"/>
                </a:solidFill>
              </a:rPr>
              <a:t> el </a:t>
            </a:r>
            <a:r>
              <a:rPr lang="en-US" altLang="en-US" sz="3400" dirty="0">
                <a:solidFill>
                  <a:srgbClr val="008000"/>
                </a:solidFill>
              </a:rPr>
              <a:t>7</a:t>
            </a:r>
            <a:r>
              <a:rPr lang="en-US" altLang="en-US" sz="3400" dirty="0" smtClean="0">
                <a:solidFill>
                  <a:srgbClr val="008000"/>
                </a:solidFill>
              </a:rPr>
              <a:t> </a:t>
            </a:r>
            <a:r>
              <a:rPr lang="en-US" altLang="en-US" sz="3400" dirty="0">
                <a:solidFill>
                  <a:srgbClr val="008000"/>
                </a:solidFill>
              </a:rPr>
              <a:t>de </a:t>
            </a:r>
            <a:r>
              <a:rPr lang="en-US" altLang="en-US" sz="3400" dirty="0" err="1" smtClean="0">
                <a:solidFill>
                  <a:srgbClr val="008000"/>
                </a:solidFill>
              </a:rPr>
              <a:t>febrero</a:t>
            </a:r>
            <a:r>
              <a:rPr lang="en-US" altLang="en-US" sz="3400" dirty="0" smtClean="0">
                <a:solidFill>
                  <a:srgbClr val="008000"/>
                </a:solidFill>
              </a:rPr>
              <a:t> </a:t>
            </a:r>
            <a:r>
              <a:rPr lang="en-US" altLang="en-US" sz="3400" dirty="0">
                <a:solidFill>
                  <a:srgbClr val="008000"/>
                </a:solidFill>
              </a:rPr>
              <a:t>del </a:t>
            </a:r>
            <a:r>
              <a:rPr lang="en-US" altLang="en-US" sz="3400" dirty="0" smtClean="0">
                <a:solidFill>
                  <a:srgbClr val="008000"/>
                </a:solidFill>
              </a:rPr>
              <a:t>2014</a:t>
            </a:r>
            <a:endParaRPr lang="en-US" altLang="en-US" sz="3400" dirty="0">
              <a:solidFill>
                <a:srgbClr val="008000"/>
              </a:solidFill>
            </a:endParaRP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152400" y="1143000"/>
            <a:ext cx="8229600" cy="5257800"/>
          </a:xfrm>
        </p:spPr>
        <p:txBody>
          <a:bodyPr/>
          <a:lstStyle/>
          <a:p>
            <a:pPr marL="609600" indent="-609600">
              <a:lnSpc>
                <a:spcPct val="90000"/>
              </a:lnSpc>
              <a:buFontTx/>
              <a:buNone/>
            </a:pPr>
            <a:r>
              <a:rPr lang="en-US" altLang="en-US" dirty="0" err="1">
                <a:solidFill>
                  <a:srgbClr val="CC0000"/>
                </a:solidFill>
              </a:rPr>
              <a:t>Proposito</a:t>
            </a:r>
            <a:r>
              <a:rPr lang="en-US" altLang="en-US" dirty="0">
                <a:solidFill>
                  <a:srgbClr val="CC0000"/>
                </a:solidFill>
              </a:rPr>
              <a:t> # </a:t>
            </a:r>
            <a:r>
              <a:rPr lang="en-US" altLang="en-US" dirty="0" smtClean="0">
                <a:solidFill>
                  <a:srgbClr val="CC0000"/>
                </a:solidFill>
              </a:rPr>
              <a:t>50</a:t>
            </a:r>
            <a:r>
              <a:rPr lang="en-US" altLang="en-US" dirty="0" smtClean="0">
                <a:solidFill>
                  <a:srgbClr val="CC0000"/>
                </a:solidFill>
              </a:rPr>
              <a:t>: </a:t>
            </a:r>
            <a:r>
              <a:rPr lang="en-US" altLang="en-US" dirty="0"/>
              <a:t>¿</a:t>
            </a:r>
            <a:r>
              <a:rPr lang="en-US" altLang="en-US" dirty="0" err="1"/>
              <a:t>Cómo</a:t>
            </a:r>
            <a:r>
              <a:rPr lang="en-US" altLang="en-US" dirty="0"/>
              <a:t> </a:t>
            </a:r>
            <a:r>
              <a:rPr lang="en-US" altLang="en-US" dirty="0" err="1"/>
              <a:t>repasamos</a:t>
            </a:r>
            <a:r>
              <a:rPr lang="en-US" altLang="en-US" dirty="0"/>
              <a:t> para la </a:t>
            </a:r>
            <a:r>
              <a:rPr lang="en-US" altLang="en-US" dirty="0" err="1"/>
              <a:t>Prueba</a:t>
            </a:r>
            <a:r>
              <a:rPr lang="en-US" altLang="en-US" dirty="0"/>
              <a:t> 5?</a:t>
            </a:r>
          </a:p>
          <a:p>
            <a:pPr marL="609600" indent="-609600">
              <a:lnSpc>
                <a:spcPct val="90000"/>
              </a:lnSpc>
              <a:buFontTx/>
              <a:buNone/>
            </a:pPr>
            <a:r>
              <a:rPr lang="en-US" altLang="en-US" dirty="0" err="1">
                <a:solidFill>
                  <a:srgbClr val="CC0000"/>
                </a:solidFill>
              </a:rPr>
              <a:t>Actividad</a:t>
            </a:r>
            <a:r>
              <a:rPr lang="en-US" altLang="en-US" dirty="0">
                <a:solidFill>
                  <a:srgbClr val="CC0000"/>
                </a:solidFill>
              </a:rPr>
              <a:t> </a:t>
            </a:r>
            <a:r>
              <a:rPr lang="en-US" altLang="en-US" dirty="0" err="1">
                <a:solidFill>
                  <a:srgbClr val="CC0000"/>
                </a:solidFill>
              </a:rPr>
              <a:t>Inicial</a:t>
            </a:r>
            <a:r>
              <a:rPr lang="en-US" altLang="en-US" dirty="0">
                <a:solidFill>
                  <a:srgbClr val="CC0000"/>
                </a:solidFill>
              </a:rPr>
              <a:t>:</a:t>
            </a:r>
          </a:p>
          <a:p>
            <a:pPr marL="609600" indent="-609600">
              <a:lnSpc>
                <a:spcPct val="90000"/>
              </a:lnSpc>
            </a:pPr>
            <a:r>
              <a:rPr lang="en-US" altLang="en-US" dirty="0" err="1"/>
              <a:t>Escribe</a:t>
            </a:r>
            <a:r>
              <a:rPr lang="en-US" altLang="en-US" dirty="0"/>
              <a:t> </a:t>
            </a:r>
            <a:r>
              <a:rPr lang="en-US" altLang="en-US" dirty="0" smtClean="0"/>
              <a:t>2 </a:t>
            </a:r>
            <a:r>
              <a:rPr lang="en-US" altLang="en-US" dirty="0" err="1"/>
              <a:t>oraciones</a:t>
            </a:r>
            <a:r>
              <a:rPr lang="en-US" altLang="en-US" dirty="0"/>
              <a:t> </a:t>
            </a:r>
            <a:r>
              <a:rPr lang="en-US" altLang="en-US" dirty="0" err="1"/>
              <a:t>originales</a:t>
            </a:r>
            <a:r>
              <a:rPr lang="en-US" altLang="en-US" dirty="0"/>
              <a:t> con </a:t>
            </a:r>
            <a:r>
              <a:rPr lang="en-US" altLang="en-US" dirty="0" err="1"/>
              <a:t>cada</a:t>
            </a:r>
            <a:r>
              <a:rPr lang="en-US" altLang="en-US" dirty="0"/>
              <a:t> </a:t>
            </a:r>
            <a:r>
              <a:rPr lang="en-US" altLang="en-US" dirty="0" err="1"/>
              <a:t>verbo</a:t>
            </a:r>
            <a:r>
              <a:rPr lang="en-US" altLang="en-US" dirty="0"/>
              <a:t>: </a:t>
            </a:r>
            <a:r>
              <a:rPr lang="en-US" altLang="en-US" i="1" dirty="0"/>
              <a:t>(</a:t>
            </a:r>
            <a:r>
              <a:rPr lang="en-US" altLang="en-US" i="1" dirty="0" smtClean="0"/>
              <a:t>10 </a:t>
            </a:r>
            <a:r>
              <a:rPr lang="en-US" altLang="en-US" i="1" dirty="0"/>
              <a:t>en total)</a:t>
            </a:r>
            <a:endParaRPr lang="en-US" altLang="en-US" dirty="0"/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n-US" altLang="en-US" dirty="0" err="1"/>
              <a:t>Tomar</a:t>
            </a:r>
            <a:endParaRPr lang="en-US" altLang="en-US" dirty="0"/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n-US" altLang="en-US" dirty="0" err="1"/>
              <a:t>Hablar</a:t>
            </a:r>
            <a:endParaRPr lang="en-US" altLang="en-US" dirty="0"/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n-US" altLang="en-US" dirty="0" err="1"/>
              <a:t>Ir</a:t>
            </a:r>
            <a:endParaRPr lang="en-US" altLang="en-US" dirty="0"/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n-US" altLang="en-US" dirty="0" err="1"/>
              <a:t>Escuchar</a:t>
            </a:r>
            <a:endParaRPr lang="en-US" altLang="en-US" dirty="0"/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n-US" altLang="en-US" dirty="0" err="1" smtClean="0"/>
              <a:t>Mirar</a:t>
            </a:r>
            <a:endParaRPr lang="en-US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8229600" cy="884238"/>
          </a:xfrm>
        </p:spPr>
        <p:txBody>
          <a:bodyPr/>
          <a:lstStyle/>
          <a:p>
            <a:r>
              <a:rPr lang="en-US" altLang="en-US" dirty="0" err="1" smtClean="0">
                <a:solidFill>
                  <a:srgbClr val="CC0000"/>
                </a:solidFill>
              </a:rPr>
              <a:t>Practica</a:t>
            </a:r>
            <a:endParaRPr lang="en-US" altLang="en-US" dirty="0">
              <a:solidFill>
                <a:srgbClr val="CC0000"/>
              </a:solidFill>
            </a:endParaRP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" y="1066800"/>
            <a:ext cx="9067800" cy="5334000"/>
          </a:xfrm>
        </p:spPr>
        <p:txBody>
          <a:bodyPr/>
          <a:lstStyle/>
          <a:p>
            <a:r>
              <a:rPr lang="es-ES_tradnl" altLang="en-US" dirty="0" smtClean="0"/>
              <a:t>Complete </a:t>
            </a:r>
            <a:r>
              <a:rPr lang="es-ES_tradnl" altLang="en-US" dirty="0" err="1" smtClean="0"/>
              <a:t>each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sentence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with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the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corect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form</a:t>
            </a:r>
            <a:r>
              <a:rPr lang="es-ES_tradnl" altLang="en-US" dirty="0" smtClean="0"/>
              <a:t> of </a:t>
            </a:r>
            <a:r>
              <a:rPr lang="es-ES_tradnl" altLang="en-US" dirty="0" err="1" smtClean="0"/>
              <a:t>the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preposition</a:t>
            </a:r>
            <a:r>
              <a:rPr lang="es-ES_tradnl" altLang="en-US" dirty="0" smtClean="0"/>
              <a:t> de + </a:t>
            </a:r>
            <a:r>
              <a:rPr lang="es-ES_tradnl" altLang="en-US" i="1" dirty="0" err="1" smtClean="0"/>
              <a:t>def</a:t>
            </a:r>
            <a:r>
              <a:rPr lang="es-ES_tradnl" altLang="en-US" i="1" dirty="0" smtClean="0"/>
              <a:t>. art.</a:t>
            </a:r>
            <a:endParaRPr lang="es-ES_tradnl" altLang="en-US" dirty="0"/>
          </a:p>
          <a:p>
            <a:pPr marL="609600" indent="-609600">
              <a:buFontTx/>
              <a:buAutoNum type="arabicPeriod"/>
            </a:pPr>
            <a:r>
              <a:rPr lang="es-ES_tradnl" altLang="en-US" dirty="0"/>
              <a:t>Ellos hablan ______ familia de José.</a:t>
            </a:r>
          </a:p>
          <a:p>
            <a:pPr marL="609600" indent="-609600">
              <a:buFontTx/>
              <a:buAutoNum type="arabicPeriod"/>
            </a:pPr>
            <a:r>
              <a:rPr lang="es-ES_tradnl" altLang="en-US" dirty="0"/>
              <a:t>El profesor esta delante ________ clase.</a:t>
            </a:r>
          </a:p>
          <a:p>
            <a:pPr marL="609600" indent="-609600">
              <a:buFontTx/>
              <a:buAutoNum type="arabicPeriod"/>
            </a:pPr>
            <a:r>
              <a:rPr lang="es-ES_tradnl" altLang="en-US" dirty="0"/>
              <a:t>Cerca ________ casa hay un patio.</a:t>
            </a:r>
          </a:p>
          <a:p>
            <a:pPr marL="609600" indent="-609600">
              <a:buFontTx/>
              <a:buAutoNum type="arabicPeriod"/>
            </a:pPr>
            <a:r>
              <a:rPr lang="es-ES_tradnl" altLang="en-US" dirty="0"/>
              <a:t>Detrás ________ patio hay un garaje.</a:t>
            </a:r>
          </a:p>
          <a:p>
            <a:pPr marL="609600" indent="-609600">
              <a:buFontTx/>
              <a:buAutoNum type="arabicPeriod"/>
            </a:pPr>
            <a:r>
              <a:rPr lang="es-ES_tradnl" altLang="en-US" dirty="0"/>
              <a:t>¿Qué opinión tienes ________ profesor?</a:t>
            </a:r>
          </a:p>
          <a:p>
            <a:pPr marL="609600" indent="-609600">
              <a:buFontTx/>
              <a:buAutoNum type="arabicPeriod"/>
            </a:pPr>
            <a:r>
              <a:rPr lang="es-ES_tradnl" altLang="en-US" dirty="0"/>
              <a:t>Después ________ clases vamos a </a:t>
            </a:r>
            <a:r>
              <a:rPr lang="es-ES_tradnl" altLang="en-US" dirty="0" smtClean="0"/>
              <a:t>casa.</a:t>
            </a:r>
            <a:endParaRPr lang="es-ES_tradnl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990600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en-US" b="1" dirty="0" smtClean="0">
                <a:solidFill>
                  <a:srgbClr val="FF0000"/>
                </a:solidFill>
              </a:rPr>
              <a:t>I-</a:t>
            </a:r>
            <a:r>
              <a:rPr lang="en-US" dirty="0" smtClean="0"/>
              <a:t> Make up sentences using each subject and verb. Be sure to use the </a:t>
            </a:r>
            <a:r>
              <a:rPr lang="en-US" b="1" dirty="0" smtClean="0"/>
              <a:t>‘a personal’</a:t>
            </a:r>
            <a:r>
              <a:rPr lang="en-US" dirty="0" smtClean="0"/>
              <a:t> when necessary.</a:t>
            </a:r>
            <a:endParaRPr lang="en-US" dirty="0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-76200"/>
            <a:ext cx="8229600" cy="1143000"/>
          </a:xfrm>
        </p:spPr>
        <p:txBody>
          <a:bodyPr/>
          <a:lstStyle/>
          <a:p>
            <a:r>
              <a:rPr lang="en-US" altLang="en-US" dirty="0" err="1">
                <a:solidFill>
                  <a:srgbClr val="CC0000"/>
                </a:solidFill>
              </a:rPr>
              <a:t>Ejercicios</a:t>
            </a:r>
            <a:endParaRPr lang="en-US" altLang="en-US" dirty="0">
              <a:solidFill>
                <a:srgbClr val="CC0000"/>
              </a:solidFill>
            </a:endParaRPr>
          </a:p>
        </p:txBody>
      </p:sp>
      <p:graphicFrame>
        <p:nvGraphicFramePr>
          <p:cNvPr id="5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94802457"/>
              </p:ext>
            </p:extLst>
          </p:nvPr>
        </p:nvGraphicFramePr>
        <p:xfrm>
          <a:off x="533400" y="2667000"/>
          <a:ext cx="8229600" cy="3749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743200"/>
                <a:gridCol w="2743200"/>
              </a:tblGrid>
              <a:tr h="370840">
                <a:tc>
                  <a:txBody>
                    <a:bodyPr/>
                    <a:lstStyle/>
                    <a:p>
                      <a:r>
                        <a:rPr lang="es-ES_tradnl" sz="2400" noProof="0" dirty="0" smtClean="0">
                          <a:solidFill>
                            <a:schemeClr val="tx1"/>
                          </a:solidFill>
                        </a:rPr>
                        <a:t>1. Yo</a:t>
                      </a:r>
                    </a:p>
                    <a:p>
                      <a:r>
                        <a:rPr lang="es-ES_tradnl" sz="2400" noProof="0" dirty="0" smtClean="0">
                          <a:solidFill>
                            <a:schemeClr val="tx1"/>
                          </a:solidFill>
                        </a:rPr>
                        <a:t>2. Tú</a:t>
                      </a:r>
                    </a:p>
                    <a:p>
                      <a:r>
                        <a:rPr lang="es-ES_tradnl" sz="2400" noProof="0" dirty="0" smtClean="0">
                          <a:solidFill>
                            <a:schemeClr val="tx1"/>
                          </a:solidFill>
                        </a:rPr>
                        <a:t>3. Él</a:t>
                      </a:r>
                    </a:p>
                    <a:p>
                      <a:r>
                        <a:rPr lang="es-ES_tradnl" sz="2400" noProof="0" dirty="0" smtClean="0">
                          <a:solidFill>
                            <a:schemeClr val="tx1"/>
                          </a:solidFill>
                        </a:rPr>
                        <a:t>4. Usted </a:t>
                      </a:r>
                    </a:p>
                    <a:p>
                      <a:r>
                        <a:rPr lang="es-ES_tradnl" sz="2400" noProof="0" dirty="0" smtClean="0">
                          <a:solidFill>
                            <a:schemeClr val="tx1"/>
                          </a:solidFill>
                        </a:rPr>
                        <a:t>5. Nosotros </a:t>
                      </a:r>
                    </a:p>
                    <a:p>
                      <a:r>
                        <a:rPr lang="es-ES_tradnl" sz="2400" noProof="0" dirty="0" smtClean="0">
                          <a:solidFill>
                            <a:schemeClr val="tx1"/>
                          </a:solidFill>
                        </a:rPr>
                        <a:t>6. Ella</a:t>
                      </a:r>
                    </a:p>
                    <a:p>
                      <a:r>
                        <a:rPr lang="es-ES_tradnl" sz="2400" noProof="0" dirty="0" smtClean="0">
                          <a:solidFill>
                            <a:schemeClr val="tx1"/>
                          </a:solidFill>
                        </a:rPr>
                        <a:t>7.</a:t>
                      </a:r>
                      <a:r>
                        <a:rPr lang="es-ES_tradnl" sz="2400" baseline="0" noProof="0" dirty="0" smtClean="0">
                          <a:solidFill>
                            <a:schemeClr val="tx1"/>
                          </a:solidFill>
                        </a:rPr>
                        <a:t> Mi amiga y yo</a:t>
                      </a:r>
                    </a:p>
                    <a:p>
                      <a:r>
                        <a:rPr lang="es-ES_tradnl" sz="2400" baseline="0" noProof="0" dirty="0" smtClean="0">
                          <a:solidFill>
                            <a:schemeClr val="tx1"/>
                          </a:solidFill>
                        </a:rPr>
                        <a:t>8. Carlos</a:t>
                      </a:r>
                    </a:p>
                    <a:p>
                      <a:r>
                        <a:rPr lang="es-ES_tradnl" sz="2400" baseline="0" noProof="0" dirty="0" smtClean="0">
                          <a:solidFill>
                            <a:schemeClr val="tx1"/>
                          </a:solidFill>
                        </a:rPr>
                        <a:t>9. David y Felicia</a:t>
                      </a:r>
                    </a:p>
                    <a:p>
                      <a:r>
                        <a:rPr lang="es-ES_tradnl" sz="2400" baseline="0" noProof="0" dirty="0" smtClean="0">
                          <a:solidFill>
                            <a:schemeClr val="tx1"/>
                          </a:solidFill>
                        </a:rPr>
                        <a:t>10. Rosa</a:t>
                      </a:r>
                      <a:endParaRPr lang="es-ES_tradnl" sz="2400" noProof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CCCC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2400" noProof="0" dirty="0" smtClean="0">
                          <a:solidFill>
                            <a:schemeClr val="tx1"/>
                          </a:solidFill>
                        </a:rPr>
                        <a:t>Mirar</a:t>
                      </a:r>
                    </a:p>
                    <a:p>
                      <a:pPr algn="ctr"/>
                      <a:r>
                        <a:rPr lang="es-ES_tradnl" sz="2400" baseline="0" noProof="0" dirty="0" smtClean="0">
                          <a:solidFill>
                            <a:schemeClr val="tx1"/>
                          </a:solidFill>
                        </a:rPr>
                        <a:t>Escuchar</a:t>
                      </a:r>
                    </a:p>
                    <a:p>
                      <a:pPr algn="ctr"/>
                      <a:r>
                        <a:rPr lang="es-ES_tradnl" sz="2400" baseline="0" noProof="0" dirty="0" smtClean="0">
                          <a:solidFill>
                            <a:schemeClr val="tx1"/>
                          </a:solidFill>
                        </a:rPr>
                        <a:t>Enseñar</a:t>
                      </a:r>
                    </a:p>
                    <a:p>
                      <a:pPr algn="ctr"/>
                      <a:r>
                        <a:rPr lang="es-ES_tradnl" sz="2400" baseline="0" noProof="0" dirty="0" smtClean="0">
                          <a:solidFill>
                            <a:schemeClr val="tx1"/>
                          </a:solidFill>
                        </a:rPr>
                        <a:t>Buscar </a:t>
                      </a:r>
                      <a:endParaRPr lang="es-ES_tradnl" sz="2400" noProof="0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_tradnl" sz="2400" noProof="0" dirty="0" smtClean="0">
                          <a:solidFill>
                            <a:schemeClr val="tx1"/>
                          </a:solidFill>
                        </a:rPr>
                        <a:t>El profesor</a:t>
                      </a:r>
                    </a:p>
                    <a:p>
                      <a:r>
                        <a:rPr lang="es-ES_tradnl" sz="2400" noProof="0" dirty="0" smtClean="0">
                          <a:solidFill>
                            <a:schemeClr val="tx1"/>
                          </a:solidFill>
                        </a:rPr>
                        <a:t>Los</a:t>
                      </a:r>
                      <a:r>
                        <a:rPr lang="es-ES_tradnl" sz="2400" baseline="0" noProof="0" dirty="0" smtClean="0">
                          <a:solidFill>
                            <a:schemeClr val="tx1"/>
                          </a:solidFill>
                        </a:rPr>
                        <a:t> alumnos</a:t>
                      </a:r>
                    </a:p>
                    <a:p>
                      <a:r>
                        <a:rPr lang="es-ES_tradnl" sz="2400" baseline="0" noProof="0" dirty="0" smtClean="0">
                          <a:solidFill>
                            <a:schemeClr val="tx1"/>
                          </a:solidFill>
                        </a:rPr>
                        <a:t>La lección</a:t>
                      </a:r>
                    </a:p>
                    <a:p>
                      <a:r>
                        <a:rPr lang="es-ES_tradnl" sz="2400" baseline="0" noProof="0" dirty="0" smtClean="0">
                          <a:solidFill>
                            <a:schemeClr val="tx1"/>
                          </a:solidFill>
                        </a:rPr>
                        <a:t>Un pantalón</a:t>
                      </a:r>
                    </a:p>
                    <a:p>
                      <a:r>
                        <a:rPr lang="es-ES_tradnl" sz="2400" baseline="0" noProof="0" dirty="0" smtClean="0">
                          <a:solidFill>
                            <a:schemeClr val="tx1"/>
                          </a:solidFill>
                        </a:rPr>
                        <a:t>Mi amigo</a:t>
                      </a:r>
                    </a:p>
                    <a:p>
                      <a:r>
                        <a:rPr lang="es-ES_tradnl" sz="2400" baseline="0" noProof="0" dirty="0" smtClean="0">
                          <a:solidFill>
                            <a:schemeClr val="tx1"/>
                          </a:solidFill>
                        </a:rPr>
                        <a:t>La música</a:t>
                      </a:r>
                    </a:p>
                    <a:p>
                      <a:r>
                        <a:rPr lang="es-ES_tradnl" sz="2400" baseline="0" noProof="0" dirty="0" smtClean="0">
                          <a:solidFill>
                            <a:schemeClr val="tx1"/>
                          </a:solidFill>
                        </a:rPr>
                        <a:t>Un DVD</a:t>
                      </a:r>
                    </a:p>
                    <a:p>
                      <a:r>
                        <a:rPr lang="es-ES_tradnl" sz="2400" baseline="0" noProof="0" dirty="0" smtClean="0">
                          <a:solidFill>
                            <a:schemeClr val="tx1"/>
                          </a:solidFill>
                        </a:rPr>
                        <a:t>Mi hermana</a:t>
                      </a:r>
                    </a:p>
                    <a:p>
                      <a:r>
                        <a:rPr lang="es-ES_tradnl" sz="2400" baseline="0" noProof="0" dirty="0" smtClean="0">
                          <a:solidFill>
                            <a:schemeClr val="tx1"/>
                          </a:solidFill>
                        </a:rPr>
                        <a:t>El muchacho</a:t>
                      </a:r>
                    </a:p>
                    <a:p>
                      <a:r>
                        <a:rPr lang="es-ES_tradnl" sz="2400" baseline="0" noProof="0" dirty="0" smtClean="0">
                          <a:solidFill>
                            <a:schemeClr val="tx1"/>
                          </a:solidFill>
                        </a:rPr>
                        <a:t>La profesora</a:t>
                      </a:r>
                      <a:endParaRPr lang="es-ES_tradnl" sz="2400" noProof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1510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2" name="Rectangle 4"/>
          <p:cNvSpPr>
            <a:spLocks noChangeArrowheads="1"/>
          </p:cNvSpPr>
          <p:nvPr/>
        </p:nvSpPr>
        <p:spPr bwMode="auto">
          <a:xfrm>
            <a:off x="609600" y="152400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1pPr>
            <a:lvl2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altLang="en-US" dirty="0" err="1">
                <a:solidFill>
                  <a:srgbClr val="CC0000"/>
                </a:solidFill>
              </a:rPr>
              <a:t>Tarea</a:t>
            </a:r>
            <a:r>
              <a:rPr lang="en-US" altLang="en-US" dirty="0">
                <a:solidFill>
                  <a:srgbClr val="CC0000"/>
                </a:solidFill>
              </a:rPr>
              <a:t> # </a:t>
            </a:r>
            <a:r>
              <a:rPr lang="en-US" altLang="en-US" dirty="0" smtClean="0">
                <a:solidFill>
                  <a:srgbClr val="CC0000"/>
                </a:solidFill>
              </a:rPr>
              <a:t>50</a:t>
            </a:r>
            <a:endParaRPr lang="en-US" altLang="en-US" dirty="0">
              <a:solidFill>
                <a:srgbClr val="CC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_tradnl" altLang="en-US" dirty="0"/>
              <a:t>WORKBOOK </a:t>
            </a:r>
          </a:p>
          <a:p>
            <a:pPr lvl="1"/>
            <a:r>
              <a:rPr lang="es-ES_tradnl" altLang="en-US" dirty="0" smtClean="0"/>
              <a:t>Completa p</a:t>
            </a:r>
            <a:r>
              <a:rPr lang="es-ES_tradnl" altLang="en-US" dirty="0"/>
              <a:t>. 3.13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1226</TotalTime>
  <Words>185</Words>
  <Application>Microsoft Office PowerPoint</Application>
  <PresentationFormat>On-screen Show (4:3)</PresentationFormat>
  <Paragraphs>46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Default Design</vt:lpstr>
      <vt:lpstr>Me llamo ___________        Clase 702 La fecha es el 7 de febrero del 2014</vt:lpstr>
      <vt:lpstr>Practica</vt:lpstr>
      <vt:lpstr>Ejercicios</vt:lpstr>
      <vt:lpstr>PowerPoint Presentation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        Clase 8 IM La fecha es el 4 de noviembre del 2010</dc:title>
  <dc:creator>Helen Zumaeta</dc:creator>
  <cp:lastModifiedBy>Helen Zumaeta</cp:lastModifiedBy>
  <cp:revision>27</cp:revision>
  <cp:lastPrinted>2014-02-07T14:05:45Z</cp:lastPrinted>
  <dcterms:created xsi:type="dcterms:W3CDTF">2010-11-04T18:53:39Z</dcterms:created>
  <dcterms:modified xsi:type="dcterms:W3CDTF">2014-02-07T18:22:14Z</dcterms:modified>
</cp:coreProperties>
</file>